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3" r:id="rId3"/>
    <p:sldId id="283" r:id="rId4"/>
    <p:sldId id="284" r:id="rId5"/>
    <p:sldId id="285" r:id="rId6"/>
    <p:sldId id="286" r:id="rId7"/>
    <p:sldId id="287" r:id="rId8"/>
    <p:sldId id="291" r:id="rId9"/>
    <p:sldId id="290" r:id="rId10"/>
    <p:sldId id="292" r:id="rId11"/>
    <p:sldId id="293" r:id="rId12"/>
    <p:sldId id="294" r:id="rId13"/>
    <p:sldId id="289" r:id="rId14"/>
    <p:sldId id="28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471"/>
    <a:srgbClr val="FFAC6D"/>
    <a:srgbClr val="E6EAEE"/>
    <a:srgbClr val="4414BC"/>
    <a:srgbClr val="8456A8"/>
    <a:srgbClr val="9539DC"/>
    <a:srgbClr val="C6B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9921" autoAdjust="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E85-9BB5-4810-A836-DFEB3D5F5566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3C35-678B-4535-BD18-8DD06AF089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876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E85-9BB5-4810-A836-DFEB3D5F5566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3C35-678B-4535-BD18-8DD06AF089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97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E85-9BB5-4810-A836-DFEB3D5F5566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3C35-678B-4535-BD18-8DD06AF089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07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E85-9BB5-4810-A836-DFEB3D5F5566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3C35-678B-4535-BD18-8DD06AF089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64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E85-9BB5-4810-A836-DFEB3D5F5566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3C35-678B-4535-BD18-8DD06AF089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326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E85-9BB5-4810-A836-DFEB3D5F5566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3C35-678B-4535-BD18-8DD06AF089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211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E85-9BB5-4810-A836-DFEB3D5F5566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3C35-678B-4535-BD18-8DD06AF089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22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E85-9BB5-4810-A836-DFEB3D5F5566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3C35-678B-4535-BD18-8DD06AF089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06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E85-9BB5-4810-A836-DFEB3D5F5566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3C35-678B-4535-BD18-8DD06AF089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45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E85-9BB5-4810-A836-DFEB3D5F5566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3C35-678B-4535-BD18-8DD06AF089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861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3E85-9BB5-4810-A836-DFEB3D5F5566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3C35-678B-4535-BD18-8DD06AF089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688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23E85-9BB5-4810-A836-DFEB3D5F5566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43C35-678B-4535-BD18-8DD06AF089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494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242630" y="2473036"/>
            <a:ext cx="5541902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배달의민족 도현" panose="020B0600000101010101" pitchFamily="50" charset="-127"/>
              </a:rPr>
              <a:t>SPRING BOOT</a:t>
            </a:r>
          </a:p>
          <a:p>
            <a:pPr algn="ctr"/>
            <a:r>
              <a:rPr lang="en-US" altLang="ko-KR" sz="8000" dirty="0">
                <a:solidFill>
                  <a:srgbClr val="FF7471"/>
                </a:solidFill>
                <a:latin typeface="Impact" panose="020B0806030902050204" pitchFamily="34" charset="0"/>
                <a:ea typeface="배달의민족 도현" panose="020B0600000101010101" pitchFamily="50" charset="-127"/>
              </a:rPr>
              <a:t>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11308" y="5477558"/>
            <a:ext cx="2169384" cy="369332"/>
          </a:xfrm>
          <a:prstGeom prst="rect">
            <a:avLst/>
          </a:prstGeom>
          <a:solidFill>
            <a:srgbClr val="FFAC6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6EAE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안재용 </a:t>
            </a:r>
            <a:r>
              <a:rPr lang="en-US" altLang="ko-KR" dirty="0">
                <a:solidFill>
                  <a:srgbClr val="E6EAE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solidFill>
                  <a:srgbClr val="E6EAE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황새미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8DA485-14D8-2248-F09B-825E3B3BA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169" y="263085"/>
            <a:ext cx="4338768" cy="208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29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45015" y="411182"/>
            <a:ext cx="4751010" cy="923330"/>
            <a:chOff x="5848396" y="949198"/>
            <a:chExt cx="4751010" cy="923330"/>
          </a:xfrm>
        </p:grpSpPr>
        <p:sp>
          <p:nvSpPr>
            <p:cNvPr id="20" name="TextBox 19"/>
            <p:cNvSpPr txBox="1"/>
            <p:nvPr/>
          </p:nvSpPr>
          <p:spPr>
            <a:xfrm>
              <a:off x="6474044" y="1148083"/>
              <a:ext cx="41253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세부화면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848396" y="949198"/>
              <a:ext cx="679994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  <a:ea typeface="배달의민족 도현" panose="020B0600000101010101" pitchFamily="50" charset="-127"/>
                </a:rPr>
                <a:t>3.</a:t>
              </a:r>
              <a:endParaRPr lang="ko-KR" altLang="en-US" sz="54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40157" y="1194842"/>
            <a:ext cx="4125362" cy="461665"/>
          </a:xfrm>
          <a:prstGeom prst="rect">
            <a:avLst/>
          </a:prstGeom>
          <a:solidFill>
            <a:srgbClr val="FF7471"/>
          </a:solidFill>
          <a:ln>
            <a:solidFill>
              <a:srgbClr val="FF74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자유게시판</a:t>
            </a:r>
            <a:endParaRPr lang="ko-KR" altLang="en-US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8193" y="5414913"/>
            <a:ext cx="465586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자유게시판 글쓰기 및 </a:t>
            </a:r>
            <a:r>
              <a:rPr lang="ko-KR" alt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댓글작성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기능 구현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게시물 및 댓글 수정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 기능 구현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4688"/>
            <a:ext cx="5771606" cy="35005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754" y="1774688"/>
            <a:ext cx="6131965" cy="37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0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45015" y="411182"/>
            <a:ext cx="4751010" cy="923330"/>
            <a:chOff x="5848396" y="949198"/>
            <a:chExt cx="4751010" cy="923330"/>
          </a:xfrm>
        </p:grpSpPr>
        <p:sp>
          <p:nvSpPr>
            <p:cNvPr id="20" name="TextBox 19"/>
            <p:cNvSpPr txBox="1"/>
            <p:nvPr/>
          </p:nvSpPr>
          <p:spPr>
            <a:xfrm>
              <a:off x="6474044" y="1148083"/>
              <a:ext cx="41253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세부화면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848396" y="949198"/>
              <a:ext cx="679994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  <a:ea typeface="배달의민족 도현" panose="020B0600000101010101" pitchFamily="50" charset="-127"/>
                </a:rPr>
                <a:t>3.</a:t>
              </a:r>
              <a:endParaRPr lang="ko-KR" altLang="en-US" sz="54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40157" y="1194842"/>
            <a:ext cx="4125362" cy="461665"/>
          </a:xfrm>
          <a:prstGeom prst="rect">
            <a:avLst/>
          </a:prstGeom>
          <a:solidFill>
            <a:srgbClr val="FF7471"/>
          </a:solidFill>
          <a:ln>
            <a:solidFill>
              <a:srgbClr val="FF74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</a:t>
            </a:r>
            <a:endParaRPr lang="ko-KR" altLang="en-US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8193" y="5414913"/>
            <a:ext cx="499981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관리자로 로그인 시에만 공지사항 작성 및 수정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 가능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34" y="1739133"/>
            <a:ext cx="5436335" cy="33537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521" y="1767656"/>
            <a:ext cx="5830287" cy="32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48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45015" y="411182"/>
            <a:ext cx="4751010" cy="923330"/>
            <a:chOff x="5848396" y="949198"/>
            <a:chExt cx="4751010" cy="923330"/>
          </a:xfrm>
        </p:grpSpPr>
        <p:sp>
          <p:nvSpPr>
            <p:cNvPr id="20" name="TextBox 19"/>
            <p:cNvSpPr txBox="1"/>
            <p:nvPr/>
          </p:nvSpPr>
          <p:spPr>
            <a:xfrm>
              <a:off x="6474044" y="1148083"/>
              <a:ext cx="41253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세부화면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848396" y="949198"/>
              <a:ext cx="679994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  <a:ea typeface="배달의민족 도현" panose="020B0600000101010101" pitchFamily="50" charset="-127"/>
                </a:rPr>
                <a:t>3.</a:t>
              </a:r>
              <a:endParaRPr lang="ko-KR" altLang="en-US" sz="54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40157" y="1194842"/>
            <a:ext cx="4125362" cy="461665"/>
          </a:xfrm>
          <a:prstGeom prst="rect">
            <a:avLst/>
          </a:prstGeom>
          <a:solidFill>
            <a:srgbClr val="FF7471"/>
          </a:solidFill>
          <a:ln>
            <a:solidFill>
              <a:srgbClr val="FF74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</a:t>
            </a:r>
            <a:r>
              <a:rPr lang="ko-KR" altLang="en-US" sz="24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</a:t>
            </a:r>
            <a:endParaRPr lang="ko-KR" altLang="en-US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6207" y="1869183"/>
            <a:ext cx="4999818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일반 회원 로그인 시 </a:t>
            </a:r>
            <a:r>
              <a:rPr lang="ko-KR" alt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문의글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작성 가능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관리자 로그인 시 </a:t>
            </a:r>
            <a:r>
              <a:rPr lang="ko-KR" alt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문의글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답변 가능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본인이 작성한 </a:t>
            </a:r>
            <a:r>
              <a:rPr lang="ko-KR" alt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문의글만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열람 가능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798" y="619145"/>
            <a:ext cx="6736361" cy="46213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12" y="3713075"/>
            <a:ext cx="5410899" cy="29942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626F29-BE21-4B7B-7EBD-9F6FEC6648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4991654" y="4122621"/>
            <a:ext cx="2219249" cy="1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64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55434" y="411182"/>
            <a:ext cx="5052263" cy="923330"/>
            <a:chOff x="5858815" y="949198"/>
            <a:chExt cx="5052263" cy="923330"/>
          </a:xfrm>
        </p:grpSpPr>
        <p:sp>
          <p:nvSpPr>
            <p:cNvPr id="20" name="TextBox 19"/>
            <p:cNvSpPr txBox="1"/>
            <p:nvPr/>
          </p:nvSpPr>
          <p:spPr>
            <a:xfrm>
              <a:off x="6474043" y="1148083"/>
              <a:ext cx="44370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SPING PROJECT </a:t>
              </a:r>
              <a:r>
                <a:rPr lang="ko-KR" altLang="en-US" sz="3200" b="1" dirty="0">
                  <a:solidFill>
                    <a:schemeClr val="bg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후기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858815" y="949198"/>
              <a:ext cx="659156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  <a:ea typeface="배달의민족 도현" panose="020B0600000101010101" pitchFamily="50" charset="-127"/>
                </a:rPr>
                <a:t>4.</a:t>
              </a:r>
              <a:endParaRPr lang="ko-KR" altLang="en-US" sz="54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40157" y="1194842"/>
            <a:ext cx="4125362" cy="461665"/>
          </a:xfrm>
          <a:prstGeom prst="rect">
            <a:avLst/>
          </a:prstGeom>
          <a:solidFill>
            <a:srgbClr val="FF7471"/>
          </a:solidFill>
          <a:ln>
            <a:solidFill>
              <a:srgbClr val="FF74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프로젝트를 마치며</a:t>
            </a:r>
          </a:p>
        </p:txBody>
      </p:sp>
      <p:sp>
        <p:nvSpPr>
          <p:cNvPr id="2" name="모서리가 둥근 직사각형 17">
            <a:extLst>
              <a:ext uri="{FF2B5EF4-FFF2-40B4-BE49-F238E27FC236}">
                <a16:creationId xmlns:a16="http://schemas.microsoft.com/office/drawing/2014/main" id="{491C2ACF-F91E-37DD-45CC-D67B4EC25978}"/>
              </a:ext>
            </a:extLst>
          </p:cNvPr>
          <p:cNvSpPr/>
          <p:nvPr/>
        </p:nvSpPr>
        <p:spPr>
          <a:xfrm>
            <a:off x="504674" y="2985920"/>
            <a:ext cx="11094055" cy="2547133"/>
          </a:xfrm>
          <a:prstGeom prst="roundRect">
            <a:avLst>
              <a:gd name="adj" fmla="val 3603"/>
            </a:avLst>
          </a:prstGeom>
          <a:solidFill>
            <a:schemeClr val="bg1"/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1">
            <a:extLst>
              <a:ext uri="{FF2B5EF4-FFF2-40B4-BE49-F238E27FC236}">
                <a16:creationId xmlns:a16="http://schemas.microsoft.com/office/drawing/2014/main" id="{0D5B5292-C09D-68A3-D1BB-0AE34C859DA7}"/>
              </a:ext>
            </a:extLst>
          </p:cNvPr>
          <p:cNvSpPr/>
          <p:nvPr/>
        </p:nvSpPr>
        <p:spPr>
          <a:xfrm>
            <a:off x="591257" y="3069772"/>
            <a:ext cx="10913387" cy="2369975"/>
          </a:xfrm>
          <a:prstGeom prst="roundRect">
            <a:avLst>
              <a:gd name="adj" fmla="val 1074"/>
            </a:avLst>
          </a:prstGeom>
          <a:noFill/>
          <a:ln w="101600">
            <a:solidFill>
              <a:srgbClr val="FF74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524BD7-8FC7-5E9C-253A-EFCF7E6C7CF2}"/>
              </a:ext>
            </a:extLst>
          </p:cNvPr>
          <p:cNvSpPr/>
          <p:nvPr/>
        </p:nvSpPr>
        <p:spPr>
          <a:xfrm>
            <a:off x="844092" y="3575392"/>
            <a:ext cx="10459616" cy="14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프로젝트 시 프로젝트 일정을 좀 더 </a:t>
            </a:r>
            <a:r>
              <a:rPr lang="ko-KR" alt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디테일하게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세워야 </a:t>
            </a:r>
            <a:r>
              <a:rPr lang="ko-KR" alt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겠다는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생각을 했다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팀 프로젝트 시 의사소통의 중요성을 다시 한 번 </a:t>
            </a:r>
            <a:r>
              <a:rPr lang="ko-KR" alt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깨달았다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팀 프로젝트 시 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사용했는데 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사용방법에 익숙해진 것 같아서 좋았다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5585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011308" y="5477558"/>
            <a:ext cx="2169384" cy="369332"/>
          </a:xfrm>
          <a:prstGeom prst="rect">
            <a:avLst/>
          </a:prstGeom>
          <a:solidFill>
            <a:srgbClr val="FFAC6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6EAE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안재용 </a:t>
            </a:r>
            <a:r>
              <a:rPr lang="en-US" altLang="ko-KR" dirty="0">
                <a:solidFill>
                  <a:srgbClr val="E6EAE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solidFill>
                  <a:srgbClr val="E6EAE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황새미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8DA485-14D8-2248-F09B-825E3B3BA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169" y="263085"/>
            <a:ext cx="4338768" cy="208314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51FA5BB-D009-B608-D2F9-5CEFA7CBF0E7}"/>
              </a:ext>
            </a:extLst>
          </p:cNvPr>
          <p:cNvSpPr/>
          <p:nvPr/>
        </p:nvSpPr>
        <p:spPr>
          <a:xfrm>
            <a:off x="4586748" y="2473036"/>
            <a:ext cx="2853666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배달의민족 도현" panose="020B0600000101010101" pitchFamily="50" charset="-127"/>
              </a:rPr>
              <a:t>THANK</a:t>
            </a:r>
          </a:p>
          <a:p>
            <a:pPr algn="ctr"/>
            <a:r>
              <a:rPr lang="en-US" altLang="ko-KR" sz="8000" dirty="0">
                <a:solidFill>
                  <a:srgbClr val="FF7471"/>
                </a:solidFill>
                <a:latin typeface="Impact" panose="020B0806030902050204" pitchFamily="34" charset="0"/>
                <a:ea typeface="배달의민족 도현" panose="020B0600000101010101" pitchFamily="50" charset="-127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863214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96311" y="411182"/>
            <a:ext cx="4699714" cy="923330"/>
            <a:chOff x="5899692" y="949198"/>
            <a:chExt cx="4699714" cy="923330"/>
          </a:xfrm>
        </p:grpSpPr>
        <p:sp>
          <p:nvSpPr>
            <p:cNvPr id="20" name="TextBox 19"/>
            <p:cNvSpPr txBox="1"/>
            <p:nvPr/>
          </p:nvSpPr>
          <p:spPr>
            <a:xfrm>
              <a:off x="6474044" y="1148083"/>
              <a:ext cx="41253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팀 소개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899692" y="949198"/>
              <a:ext cx="57740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  <a:ea typeface="배달의민족 도현" panose="020B0600000101010101" pitchFamily="50" charset="-127"/>
                </a:rPr>
                <a:t>1.</a:t>
              </a:r>
              <a:endParaRPr lang="ko-KR" altLang="en-US" sz="54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52124" y="1194842"/>
            <a:ext cx="1524214" cy="461665"/>
          </a:xfrm>
          <a:prstGeom prst="rect">
            <a:avLst/>
          </a:prstGeom>
          <a:solidFill>
            <a:srgbClr val="FF7471"/>
          </a:solidFill>
          <a:ln>
            <a:solidFill>
              <a:srgbClr val="FF74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07864" y="3814988"/>
            <a:ext cx="2377117" cy="2633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배달의민족 도현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배달의민족 도현" panose="020B0600000101010101" pitchFamily="50" charset="-127"/>
              </a:rPr>
              <a:t>안재용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나눔스퀘어 Bold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나눔스퀘어 Bold" panose="020B0600000101010101" pitchFamily="50" charset="-127"/>
              </a:rPr>
              <a:t>조장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나눔스퀘어 Bold" panose="020B0600000101010101" pitchFamily="50" charset="-127"/>
              </a:rPr>
              <a:t>)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■ 회원가입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■ 마이페이지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■ 중고거래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58CDC0-4B79-84FB-6DA3-80D728AD8337}"/>
              </a:ext>
            </a:extLst>
          </p:cNvPr>
          <p:cNvSpPr/>
          <p:nvPr/>
        </p:nvSpPr>
        <p:spPr>
          <a:xfrm>
            <a:off x="3950231" y="2259057"/>
            <a:ext cx="626073" cy="584775"/>
          </a:xfrm>
          <a:prstGeom prst="ellipse">
            <a:avLst/>
          </a:prstGeom>
          <a:solidFill>
            <a:srgbClr val="FFAC6D"/>
          </a:solidFill>
          <a:ln>
            <a:solidFill>
              <a:srgbClr val="FFAC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지연 3">
            <a:extLst>
              <a:ext uri="{FF2B5EF4-FFF2-40B4-BE49-F238E27FC236}">
                <a16:creationId xmlns:a16="http://schemas.microsoft.com/office/drawing/2014/main" id="{0EC15CFB-F089-4393-FF59-67E2A5A8FD9F}"/>
              </a:ext>
            </a:extLst>
          </p:cNvPr>
          <p:cNvSpPr/>
          <p:nvPr/>
        </p:nvSpPr>
        <p:spPr>
          <a:xfrm rot="16200000">
            <a:off x="3904039" y="3016374"/>
            <a:ext cx="718457" cy="626073"/>
          </a:xfrm>
          <a:prstGeom prst="flowChartDelay">
            <a:avLst/>
          </a:prstGeom>
          <a:solidFill>
            <a:srgbClr val="FFAC6D"/>
          </a:solidFill>
          <a:ln>
            <a:solidFill>
              <a:srgbClr val="FFAC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4FE6616-CB6B-9946-C6A9-6544792CA91D}"/>
              </a:ext>
            </a:extLst>
          </p:cNvPr>
          <p:cNvSpPr/>
          <p:nvPr/>
        </p:nvSpPr>
        <p:spPr>
          <a:xfrm>
            <a:off x="8506680" y="2259057"/>
            <a:ext cx="626073" cy="584775"/>
          </a:xfrm>
          <a:prstGeom prst="ellipse">
            <a:avLst/>
          </a:prstGeom>
          <a:solidFill>
            <a:srgbClr val="FFAC6D"/>
          </a:solidFill>
          <a:ln>
            <a:solidFill>
              <a:srgbClr val="FFAC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지연 5">
            <a:extLst>
              <a:ext uri="{FF2B5EF4-FFF2-40B4-BE49-F238E27FC236}">
                <a16:creationId xmlns:a16="http://schemas.microsoft.com/office/drawing/2014/main" id="{D4889143-69CE-6CE8-0712-95AD2A820C7A}"/>
              </a:ext>
            </a:extLst>
          </p:cNvPr>
          <p:cNvSpPr/>
          <p:nvPr/>
        </p:nvSpPr>
        <p:spPr>
          <a:xfrm rot="16200000">
            <a:off x="8460488" y="3016374"/>
            <a:ext cx="718457" cy="626073"/>
          </a:xfrm>
          <a:prstGeom prst="flowChartDelay">
            <a:avLst/>
          </a:prstGeom>
          <a:solidFill>
            <a:srgbClr val="FFAC6D"/>
          </a:solidFill>
          <a:ln>
            <a:solidFill>
              <a:srgbClr val="FFAC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4B0D6-135D-47B5-5FF3-E9FDED400DA7}"/>
              </a:ext>
            </a:extLst>
          </p:cNvPr>
          <p:cNvSpPr txBox="1"/>
          <p:nvPr/>
        </p:nvSpPr>
        <p:spPr>
          <a:xfrm>
            <a:off x="7944194" y="3814988"/>
            <a:ext cx="2377117" cy="2633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배달의민족 도현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배달의민족 도현" panose="020B0600000101010101" pitchFamily="50" charset="-127"/>
              </a:rPr>
              <a:t>황새미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■ 자유게시판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■ 공지사항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■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9347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54633" y="411182"/>
            <a:ext cx="4741392" cy="923330"/>
            <a:chOff x="5858014" y="949198"/>
            <a:chExt cx="4741392" cy="923330"/>
          </a:xfrm>
        </p:grpSpPr>
        <p:sp>
          <p:nvSpPr>
            <p:cNvPr id="20" name="TextBox 19"/>
            <p:cNvSpPr txBox="1"/>
            <p:nvPr/>
          </p:nvSpPr>
          <p:spPr>
            <a:xfrm>
              <a:off x="6474044" y="1148083"/>
              <a:ext cx="41253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준비과정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858014" y="949198"/>
              <a:ext cx="660758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  <a:ea typeface="배달의민족 도현" panose="020B0600000101010101" pitchFamily="50" charset="-127"/>
                </a:rPr>
                <a:t>2.</a:t>
              </a:r>
              <a:endParaRPr lang="ko-KR" altLang="en-US" sz="54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40157" y="1194842"/>
            <a:ext cx="5381198" cy="461665"/>
          </a:xfrm>
          <a:prstGeom prst="rect">
            <a:avLst/>
          </a:prstGeom>
          <a:solidFill>
            <a:srgbClr val="FF7471"/>
          </a:solidFill>
          <a:ln>
            <a:solidFill>
              <a:srgbClr val="FF74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사이트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당근마켓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중고나라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EFBB75-74C1-106A-7702-BE85CB664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32" y="1985647"/>
            <a:ext cx="5305595" cy="4262286"/>
          </a:xfrm>
          <a:prstGeom prst="rect">
            <a:avLst/>
          </a:prstGeom>
          <a:ln>
            <a:solidFill>
              <a:srgbClr val="FF747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9BC2AF-2CC1-DE07-AE97-B9132ED0D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675" y="1985647"/>
            <a:ext cx="5305595" cy="4262286"/>
          </a:xfrm>
          <a:prstGeom prst="rect">
            <a:avLst/>
          </a:prstGeom>
          <a:ln>
            <a:solidFill>
              <a:srgbClr val="FF7471"/>
            </a:solidFill>
          </a:ln>
        </p:spPr>
      </p:pic>
    </p:spTree>
    <p:extLst>
      <p:ext uri="{BB962C8B-B14F-4D97-AF65-F5344CB8AC3E}">
        <p14:creationId xmlns:p14="http://schemas.microsoft.com/office/powerpoint/2010/main" val="1288519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54633" y="411182"/>
            <a:ext cx="4741392" cy="923330"/>
            <a:chOff x="5858014" y="949198"/>
            <a:chExt cx="4741392" cy="923330"/>
          </a:xfrm>
        </p:grpSpPr>
        <p:sp>
          <p:nvSpPr>
            <p:cNvPr id="20" name="TextBox 19"/>
            <p:cNvSpPr txBox="1"/>
            <p:nvPr/>
          </p:nvSpPr>
          <p:spPr>
            <a:xfrm>
              <a:off x="6474044" y="1148083"/>
              <a:ext cx="41253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준비과정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858014" y="949198"/>
              <a:ext cx="660758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  <a:ea typeface="배달의민족 도현" panose="020B0600000101010101" pitchFamily="50" charset="-127"/>
                </a:rPr>
                <a:t>2.</a:t>
              </a:r>
              <a:endParaRPr lang="ko-KR" altLang="en-US" sz="54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40157" y="1194842"/>
            <a:ext cx="5381198" cy="461665"/>
          </a:xfrm>
          <a:prstGeom prst="rect">
            <a:avLst/>
          </a:prstGeom>
          <a:solidFill>
            <a:srgbClr val="FF7471"/>
          </a:solidFill>
          <a:ln>
            <a:solidFill>
              <a:srgbClr val="FF74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사이트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당근마켓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중고나라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EFBB75-74C1-106A-7702-BE85CB664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32" y="1985647"/>
            <a:ext cx="5305595" cy="4262286"/>
          </a:xfrm>
          <a:prstGeom prst="rect">
            <a:avLst/>
          </a:prstGeom>
          <a:ln>
            <a:solidFill>
              <a:srgbClr val="FF747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9BC2AF-2CC1-DE07-AE97-B9132ED0D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675" y="1985647"/>
            <a:ext cx="5305595" cy="4262286"/>
          </a:xfrm>
          <a:prstGeom prst="rect">
            <a:avLst/>
          </a:prstGeom>
          <a:ln>
            <a:solidFill>
              <a:srgbClr val="FF7471"/>
            </a:solidFill>
          </a:ln>
        </p:spPr>
      </p:pic>
    </p:spTree>
    <p:extLst>
      <p:ext uri="{BB962C8B-B14F-4D97-AF65-F5344CB8AC3E}">
        <p14:creationId xmlns:p14="http://schemas.microsoft.com/office/powerpoint/2010/main" val="3508870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54633" y="411182"/>
            <a:ext cx="4741392" cy="923330"/>
            <a:chOff x="5858014" y="949198"/>
            <a:chExt cx="4741392" cy="923330"/>
          </a:xfrm>
        </p:grpSpPr>
        <p:sp>
          <p:nvSpPr>
            <p:cNvPr id="20" name="TextBox 19"/>
            <p:cNvSpPr txBox="1"/>
            <p:nvPr/>
          </p:nvSpPr>
          <p:spPr>
            <a:xfrm>
              <a:off x="6474044" y="1148083"/>
              <a:ext cx="41253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준비과정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858014" y="949198"/>
              <a:ext cx="660758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  <a:ea typeface="배달의민족 도현" panose="020B0600000101010101" pitchFamily="50" charset="-127"/>
                </a:rPr>
                <a:t>2.</a:t>
              </a:r>
              <a:endParaRPr lang="ko-KR" altLang="en-US" sz="54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40157" y="1194842"/>
            <a:ext cx="4125362" cy="461665"/>
          </a:xfrm>
          <a:prstGeom prst="rect">
            <a:avLst/>
          </a:prstGeom>
          <a:solidFill>
            <a:srgbClr val="FF7471"/>
          </a:solidFill>
          <a:ln>
            <a:solidFill>
              <a:srgbClr val="FF74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구상 및 역할 분담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C3056E-BD13-F638-FCFE-6D5CFABA7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59517" y="1499532"/>
            <a:ext cx="4347653" cy="5305594"/>
          </a:xfrm>
          <a:prstGeom prst="rect">
            <a:avLst/>
          </a:prstGeom>
          <a:ln>
            <a:solidFill>
              <a:srgbClr val="FF747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523978-AC48-AACC-D088-37AFC75AE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784830" y="1499532"/>
            <a:ext cx="4347655" cy="5305593"/>
          </a:xfrm>
          <a:prstGeom prst="rect">
            <a:avLst/>
          </a:prstGeom>
          <a:ln>
            <a:solidFill>
              <a:srgbClr val="FF7471"/>
            </a:solidFill>
          </a:ln>
        </p:spPr>
      </p:pic>
    </p:spTree>
    <p:extLst>
      <p:ext uri="{BB962C8B-B14F-4D97-AF65-F5344CB8AC3E}">
        <p14:creationId xmlns:p14="http://schemas.microsoft.com/office/powerpoint/2010/main" val="2077565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54633" y="411182"/>
            <a:ext cx="4741392" cy="923330"/>
            <a:chOff x="5858014" y="949198"/>
            <a:chExt cx="4741392" cy="923330"/>
          </a:xfrm>
        </p:grpSpPr>
        <p:sp>
          <p:nvSpPr>
            <p:cNvPr id="20" name="TextBox 19"/>
            <p:cNvSpPr txBox="1"/>
            <p:nvPr/>
          </p:nvSpPr>
          <p:spPr>
            <a:xfrm>
              <a:off x="6474044" y="1148083"/>
              <a:ext cx="41253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준비과정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858014" y="949198"/>
              <a:ext cx="660758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  <a:ea typeface="배달의민족 도현" panose="020B0600000101010101" pitchFamily="50" charset="-127"/>
                </a:rPr>
                <a:t>2.</a:t>
              </a:r>
              <a:endParaRPr lang="ko-KR" altLang="en-US" sz="54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40157" y="1194842"/>
            <a:ext cx="4125362" cy="461665"/>
          </a:xfrm>
          <a:prstGeom prst="rect">
            <a:avLst/>
          </a:prstGeom>
          <a:solidFill>
            <a:srgbClr val="FF7471"/>
          </a:solidFill>
          <a:ln>
            <a:solidFill>
              <a:srgbClr val="FF74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 적용사항 정리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9C02BB-21A1-106A-C039-02B06681D3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61" y="1847829"/>
            <a:ext cx="3618842" cy="18288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F2DB14-3280-2A89-7C18-DE1B7DF71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5" y="3521130"/>
            <a:ext cx="1659791" cy="15212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C142CF-542A-B2F7-A78F-8CB12510AC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86" y="4281752"/>
            <a:ext cx="1659791" cy="15212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FAB2C58-B30D-B5F0-A11D-B4CB749796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6" y="3420099"/>
            <a:ext cx="1931342" cy="13300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B6EF0C-AC27-9785-2960-D9C287F3AA4E}"/>
              </a:ext>
            </a:extLst>
          </p:cNvPr>
          <p:cNvSpPr txBox="1"/>
          <p:nvPr/>
        </p:nvSpPr>
        <p:spPr>
          <a:xfrm>
            <a:off x="645495" y="5847823"/>
            <a:ext cx="2693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▶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살구마켓 로고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4DF793-C442-8A6A-A5A5-96B12CA74B8A}"/>
              </a:ext>
            </a:extLst>
          </p:cNvPr>
          <p:cNvSpPr txBox="1"/>
          <p:nvPr/>
        </p:nvSpPr>
        <p:spPr>
          <a:xfrm>
            <a:off x="6206642" y="4449598"/>
            <a:ext cx="400250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▶ 폰트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: Noto Sans Korea 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▶ 포인트 컬러 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86DCC9-4E32-553B-4734-AB804B0F2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274" y="4913881"/>
            <a:ext cx="762066" cy="26351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452771D-5A2D-7E05-46A3-68C9E6841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4566" y="4898639"/>
            <a:ext cx="784928" cy="28987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A299094-8FC1-C707-A022-0BE6305F61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214981"/>
            <a:ext cx="5730737" cy="923331"/>
          </a:xfrm>
          <a:prstGeom prst="rect">
            <a:avLst/>
          </a:prstGeom>
          <a:ln>
            <a:solidFill>
              <a:srgbClr val="FF747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0476672-A7D1-7AFA-4E2B-124039445E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88230" flipV="1">
            <a:off x="1272617" y="5050524"/>
            <a:ext cx="926915" cy="72076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C626F29-BE21-4B7B-7EBD-9F6FEC6648C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66411" flipV="1">
            <a:off x="5706704" y="3898578"/>
            <a:ext cx="926915" cy="72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65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45015" y="411182"/>
            <a:ext cx="4751010" cy="923330"/>
            <a:chOff x="5848396" y="949198"/>
            <a:chExt cx="4751010" cy="923330"/>
          </a:xfrm>
        </p:grpSpPr>
        <p:sp>
          <p:nvSpPr>
            <p:cNvPr id="20" name="TextBox 19"/>
            <p:cNvSpPr txBox="1"/>
            <p:nvPr/>
          </p:nvSpPr>
          <p:spPr>
            <a:xfrm>
              <a:off x="6474044" y="1148083"/>
              <a:ext cx="41253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세부화면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848396" y="949198"/>
              <a:ext cx="679994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  <a:ea typeface="배달의민족 도현" panose="020B0600000101010101" pitchFamily="50" charset="-127"/>
                </a:rPr>
                <a:t>3.</a:t>
              </a:r>
              <a:endParaRPr lang="ko-KR" altLang="en-US" sz="54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40157" y="1194842"/>
            <a:ext cx="4125362" cy="461665"/>
          </a:xfrm>
          <a:prstGeom prst="rect">
            <a:avLst/>
          </a:prstGeom>
          <a:solidFill>
            <a:srgbClr val="FF7471"/>
          </a:solidFill>
          <a:ln>
            <a:solidFill>
              <a:srgbClr val="FF74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endParaRPr lang="ko-KR" altLang="en-US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92705" y="3070371"/>
            <a:ext cx="1006678" cy="1065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837" y="117446"/>
            <a:ext cx="6344535" cy="665247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8699383" y="2692866"/>
            <a:ext cx="2944536" cy="1619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673674" y="4053280"/>
            <a:ext cx="1842862" cy="1324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907328" y="2408339"/>
            <a:ext cx="1282038" cy="1324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79" y="2660707"/>
            <a:ext cx="1075961" cy="105697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0157" y="2118172"/>
            <a:ext cx="4655868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메인 화면에 판매 상품 리스트 노출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판매상품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업로드 시 사진 추가하면 판매상품 사진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업로드 하지 않으면 </a:t>
            </a:r>
            <a:r>
              <a:rPr lang="ko-KR" alt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살구마켓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로고 이미지로 등록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978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45015" y="411182"/>
            <a:ext cx="4751010" cy="923330"/>
            <a:chOff x="5848396" y="949198"/>
            <a:chExt cx="4751010" cy="923330"/>
          </a:xfrm>
        </p:grpSpPr>
        <p:sp>
          <p:nvSpPr>
            <p:cNvPr id="20" name="TextBox 19"/>
            <p:cNvSpPr txBox="1"/>
            <p:nvPr/>
          </p:nvSpPr>
          <p:spPr>
            <a:xfrm>
              <a:off x="6474044" y="1148083"/>
              <a:ext cx="41253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세부화면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848396" y="949198"/>
              <a:ext cx="679994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  <a:ea typeface="배달의민족 도현" panose="020B0600000101010101" pitchFamily="50" charset="-127"/>
                </a:rPr>
                <a:t>3.</a:t>
              </a:r>
              <a:endParaRPr lang="ko-KR" altLang="en-US" sz="54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40157" y="1194842"/>
            <a:ext cx="4125362" cy="461665"/>
          </a:xfrm>
          <a:prstGeom prst="rect">
            <a:avLst/>
          </a:prstGeom>
          <a:solidFill>
            <a:srgbClr val="FF7471"/>
          </a:solidFill>
          <a:ln>
            <a:solidFill>
              <a:srgbClr val="FF74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및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내정보</a:t>
            </a:r>
            <a:endParaRPr lang="ko-KR" altLang="en-US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8193" y="6027310"/>
            <a:ext cx="5281516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로그인 후 </a:t>
            </a:r>
            <a:r>
              <a:rPr lang="ko-KR" alt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내정보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확인 가능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ko-KR" alt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내정보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화면에서 내가 쓴 글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찜 목록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판매상품 및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상품 확인 가능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12" y="1779616"/>
            <a:ext cx="4115459" cy="410802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709" y="411182"/>
            <a:ext cx="5506996" cy="6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0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45015" y="411182"/>
            <a:ext cx="4751010" cy="923330"/>
            <a:chOff x="5848396" y="949198"/>
            <a:chExt cx="4751010" cy="923330"/>
          </a:xfrm>
        </p:grpSpPr>
        <p:sp>
          <p:nvSpPr>
            <p:cNvPr id="20" name="TextBox 19"/>
            <p:cNvSpPr txBox="1"/>
            <p:nvPr/>
          </p:nvSpPr>
          <p:spPr>
            <a:xfrm>
              <a:off x="6474044" y="1148083"/>
              <a:ext cx="41253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세부화면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848396" y="949198"/>
              <a:ext cx="679994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  <a:ea typeface="배달의민족 도현" panose="020B0600000101010101" pitchFamily="50" charset="-127"/>
                </a:rPr>
                <a:t>3.</a:t>
              </a:r>
              <a:endParaRPr lang="ko-KR" altLang="en-US" sz="54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40157" y="1194842"/>
            <a:ext cx="4125362" cy="461665"/>
          </a:xfrm>
          <a:prstGeom prst="rect">
            <a:avLst/>
          </a:prstGeom>
          <a:solidFill>
            <a:srgbClr val="FF7471"/>
          </a:solidFill>
          <a:ln>
            <a:solidFill>
              <a:srgbClr val="FF747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판매등록</a:t>
            </a:r>
            <a:r>
              <a:rPr lang="ko-KR" altLang="en-US" sz="24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</a:t>
            </a:r>
            <a:endParaRPr lang="ko-KR" altLang="en-US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32" y="1978502"/>
            <a:ext cx="4767629" cy="313606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709" y="75067"/>
            <a:ext cx="6161192" cy="398057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6115718" y="2137337"/>
            <a:ext cx="5578679" cy="1090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8193" y="5414913"/>
            <a:ext cx="465586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상품등록 시 카테고리 선택 가능</a:t>
            </a:r>
            <a:endParaRPr lang="en-US" altLang="ko-KR" dirty="0" smtClean="0"/>
          </a:p>
          <a:p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등록하면 목록화면에서 확인 가능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하트 아이콘 클릭 시 </a:t>
            </a:r>
            <a:r>
              <a:rPr lang="ko-KR" alt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찜하기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기능 구현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276" y="2682621"/>
            <a:ext cx="4120884" cy="357197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68659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267</Words>
  <Application>Microsoft Office PowerPoint</Application>
  <PresentationFormat>와이드스크린</PresentationFormat>
  <Paragraphs>74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나눔스퀘어</vt:lpstr>
      <vt:lpstr>나눔스퀘어 Bold</vt:lpstr>
      <vt:lpstr>맑은 고딕</vt:lpstr>
      <vt:lpstr>배달의민족 도현</vt:lpstr>
      <vt:lpstr>Arial</vt:lpstr>
      <vt:lpstr>Impact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EZEN-217T</dc:creator>
  <cp:lastModifiedBy>user</cp:lastModifiedBy>
  <cp:revision>57</cp:revision>
  <dcterms:created xsi:type="dcterms:W3CDTF">2023-11-14T00:14:08Z</dcterms:created>
  <dcterms:modified xsi:type="dcterms:W3CDTF">2024-07-07T14:08:14Z</dcterms:modified>
</cp:coreProperties>
</file>